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Lst>
  <p:notesMasterIdLst>
    <p:notesMasterId r:id="rId19"/>
  </p:notesMasterIdLst>
  <p:handoutMasterIdLst>
    <p:handoutMasterId r:id="rId20"/>
  </p:handoutMasterIdLst>
  <p:sldIdLst>
    <p:sldId id="538" r:id="rId5"/>
    <p:sldId id="588" r:id="rId6"/>
    <p:sldId id="587" r:id="rId7"/>
    <p:sldId id="428" r:id="rId8"/>
    <p:sldId id="570" r:id="rId9"/>
    <p:sldId id="584" r:id="rId10"/>
    <p:sldId id="592" r:id="rId11"/>
    <p:sldId id="585" r:id="rId12"/>
    <p:sldId id="586" r:id="rId13"/>
    <p:sldId id="431" r:id="rId14"/>
    <p:sldId id="589" r:id="rId15"/>
    <p:sldId id="590" r:id="rId16"/>
    <p:sldId id="591" r:id="rId17"/>
    <p:sldId id="557" r:id="rId18"/>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options" id="{3B244085-A06C-4A0D-AC38-1FCCF96387FB}">
          <p14:sldIdLst>
            <p14:sldId id="538"/>
            <p14:sldId id="588"/>
            <p14:sldId id="587"/>
          </p14:sldIdLst>
        </p14:section>
        <p14:section name="Section Opener options" id="{D3773CD4-779B-43AF-9FBD-7EF941CCFCD7}">
          <p14:sldIdLst/>
        </p14:section>
        <p14:section name="Content slides" id="{0C749B40-D26C-4827-815A-EF0EDBB1F1D9}">
          <p14:sldIdLst>
            <p14:sldId id="428"/>
            <p14:sldId id="570"/>
            <p14:sldId id="584"/>
            <p14:sldId id="592"/>
            <p14:sldId id="585"/>
            <p14:sldId id="586"/>
            <p14:sldId id="431"/>
            <p14:sldId id="589"/>
            <p14:sldId id="590"/>
            <p14:sldId id="591"/>
          </p14:sldIdLst>
        </p14:section>
        <p14:section name="Elements" id="{41708F08-FC16-48B6-A0C3-BF7BEC48C524}">
          <p14:sldIdLst>
            <p14:sldId id="55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BF1"/>
    <a:srgbClr val="CBD5E3"/>
    <a:srgbClr val="0070AD"/>
    <a:srgbClr val="12ABDB"/>
    <a:srgbClr val="C7FF17"/>
    <a:srgbClr val="2B0A3D"/>
    <a:srgbClr val="E6E7E7"/>
    <a:srgbClr val="300B48"/>
    <a:srgbClr val="D9D9D9"/>
    <a:srgbClr val="95E6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544" autoAdjust="0"/>
    <p:restoredTop sz="96215" autoAdjust="0"/>
  </p:normalViewPr>
  <p:slideViewPr>
    <p:cSldViewPr>
      <p:cViewPr varScale="1">
        <p:scale>
          <a:sx n="72" d="100"/>
          <a:sy n="72" d="100"/>
        </p:scale>
        <p:origin x="54" y="66"/>
      </p:cViewPr>
      <p:guideLst/>
    </p:cSldViewPr>
  </p:slideViewPr>
  <p:outlineViewPr>
    <p:cViewPr>
      <p:scale>
        <a:sx n="33" d="100"/>
        <a:sy n="33" d="100"/>
      </p:scale>
      <p:origin x="0" y="-58590"/>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59" d="100"/>
          <a:sy n="59" d="100"/>
        </p:scale>
        <p:origin x="2069" y="6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a16="http://schemas.microsoft.com/office/drawing/2014/main" xmlns=""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t>10-08-2018</a:t>
            </a:fld>
            <a:endParaRPr lang="pt-PT"/>
          </a:p>
        </p:txBody>
      </p:sp>
      <p:sp>
        <p:nvSpPr>
          <p:cNvPr id="4" name="Footer Placeholder 3">
            <a:extLst>
              <a:ext uri="{FF2B5EF4-FFF2-40B4-BE49-F238E27FC236}">
                <a16:creationId xmlns:a16="http://schemas.microsoft.com/office/drawing/2014/main" xmlns=""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a16="http://schemas.microsoft.com/office/drawing/2014/main" xmlns=""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t>10/08/2018</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t>1</a:t>
            </a:fld>
            <a:endParaRPr lang="pt-BR"/>
          </a:p>
        </p:txBody>
      </p:sp>
    </p:spTree>
    <p:extLst>
      <p:ext uri="{BB962C8B-B14F-4D97-AF65-F5344CB8AC3E}">
        <p14:creationId xmlns:p14="http://schemas.microsoft.com/office/powerpoint/2010/main" val="430073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4</a:t>
            </a:fld>
            <a:endParaRPr lang="pt-BR"/>
          </a:p>
        </p:txBody>
      </p:sp>
    </p:spTree>
    <p:extLst>
      <p:ext uri="{BB962C8B-B14F-4D97-AF65-F5344CB8AC3E}">
        <p14:creationId xmlns:p14="http://schemas.microsoft.com/office/powerpoint/2010/main" val="1336685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5</a:t>
            </a:fld>
            <a:endParaRPr lang="pt-BR"/>
          </a:p>
        </p:txBody>
      </p:sp>
    </p:spTree>
    <p:extLst>
      <p:ext uri="{BB962C8B-B14F-4D97-AF65-F5344CB8AC3E}">
        <p14:creationId xmlns:p14="http://schemas.microsoft.com/office/powerpoint/2010/main" val="3020314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Otimo</a:t>
            </a:r>
            <a:r>
              <a:rPr lang="en-US" dirty="0"/>
              <a:t>.</a:t>
            </a:r>
          </a:p>
          <a:p>
            <a:r>
              <a:rPr lang="en-US" dirty="0"/>
              <a:t>Mas </a:t>
            </a:r>
            <a:r>
              <a:rPr lang="en-US" dirty="0" err="1"/>
              <a:t>eles</a:t>
            </a:r>
            <a:r>
              <a:rPr lang="en-US" dirty="0"/>
              <a:t> </a:t>
            </a:r>
            <a:r>
              <a:rPr lang="en-US" dirty="0" err="1"/>
              <a:t>acham</a:t>
            </a:r>
            <a:r>
              <a:rPr lang="en-US" dirty="0"/>
              <a:t> </a:t>
            </a:r>
            <a:r>
              <a:rPr lang="en-US" dirty="0" err="1"/>
              <a:t>que</a:t>
            </a:r>
            <a:r>
              <a:rPr lang="en-US" dirty="0"/>
              <a:t> </a:t>
            </a:r>
            <a:r>
              <a:rPr lang="en-US" dirty="0" err="1"/>
              <a:t>talvez</a:t>
            </a:r>
            <a:r>
              <a:rPr lang="en-US" dirty="0"/>
              <a:t> a forma </a:t>
            </a:r>
            <a:r>
              <a:rPr lang="en-US" dirty="0" err="1"/>
              <a:t>verde</a:t>
            </a:r>
            <a:r>
              <a:rPr lang="en-US" dirty="0"/>
              <a:t> </a:t>
            </a:r>
            <a:r>
              <a:rPr lang="en-US" dirty="0" err="1"/>
              <a:t>va</a:t>
            </a:r>
            <a:r>
              <a:rPr lang="en-US" dirty="0"/>
              <a:t> </a:t>
            </a:r>
            <a:r>
              <a:rPr lang="en-US" dirty="0" err="1"/>
              <a:t>conflitar</a:t>
            </a:r>
            <a:r>
              <a:rPr lang="en-US" dirty="0"/>
              <a:t> se </a:t>
            </a:r>
            <a:r>
              <a:rPr lang="en-US" dirty="0" err="1"/>
              <a:t>eles</a:t>
            </a:r>
            <a:r>
              <a:rPr lang="en-US" dirty="0"/>
              <a:t> </a:t>
            </a:r>
            <a:r>
              <a:rPr lang="en-US" dirty="0" err="1"/>
              <a:t>mudarem</a:t>
            </a:r>
            <a:r>
              <a:rPr lang="en-US" dirty="0"/>
              <a:t> o logo </a:t>
            </a:r>
            <a:r>
              <a:rPr lang="en-US" dirty="0" err="1"/>
              <a:t>espada</a:t>
            </a:r>
            <a:r>
              <a:rPr lang="en-US" dirty="0"/>
              <a:t> </a:t>
            </a:r>
            <a:r>
              <a:rPr lang="en-US" dirty="0" err="1"/>
              <a:t>para</a:t>
            </a:r>
            <a:r>
              <a:rPr lang="en-US" dirty="0"/>
              <a:t> </a:t>
            </a:r>
            <a:r>
              <a:rPr lang="en-US" dirty="0" err="1"/>
              <a:t>cima</a:t>
            </a:r>
            <a:r>
              <a:rPr lang="en-US" dirty="0"/>
              <a:t> do </a:t>
            </a:r>
            <a:r>
              <a:rPr lang="en-US" dirty="0" err="1"/>
              <a:t>lado</a:t>
            </a:r>
            <a:r>
              <a:rPr lang="en-US" dirty="0"/>
              <a:t> </a:t>
            </a:r>
            <a:r>
              <a:rPr lang="en-US" dirty="0" err="1"/>
              <a:t>direito</a:t>
            </a:r>
            <a:r>
              <a:rPr lang="en-US" dirty="0"/>
              <a:t>.</a:t>
            </a:r>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10</a:t>
            </a:fld>
            <a:endParaRPr lang="pt-BR"/>
          </a:p>
        </p:txBody>
      </p:sp>
    </p:spTree>
    <p:extLst>
      <p:ext uri="{BB962C8B-B14F-4D97-AF65-F5344CB8AC3E}">
        <p14:creationId xmlns:p14="http://schemas.microsoft.com/office/powerpoint/2010/main" val="39275109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5.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6.png"/><Relationship Id="rId7" Type="http://schemas.openxmlformats.org/officeDocument/2006/relationships/image" Target="../media/image18.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20.png"/><Relationship Id="rId5" Type="http://schemas.openxmlformats.org/officeDocument/2006/relationships/image" Target="../media/image17.png"/><Relationship Id="rId15" Type="http://schemas.openxmlformats.org/officeDocument/2006/relationships/image" Target="../media/image21.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9.png"/><Relationship Id="rId14" Type="http://schemas.openxmlformats.org/officeDocument/2006/relationships/hyperlink" Target="http://www.capgemini.com/"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2.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18.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25.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6.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svg"/><Relationship Id="rId2" Type="http://schemas.openxmlformats.org/officeDocument/2006/relationships/image" Target="../media/image27.pn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4.sv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2.png"/><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image" Target="../media/image4.svg"/><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image" Target="../media/image2.png"/><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theme" Target="../theme/theme3.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image" Target="../media/image4.svg"/><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5" Type="http://schemas.openxmlformats.org/officeDocument/2006/relationships/slideLayout" Target="../slideLayouts/slideLayout36.xml"/><Relationship Id="rId10" Type="http://schemas.openxmlformats.org/officeDocument/2006/relationships/image" Target="../media/image2.png"/><Relationship Id="rId4" Type="http://schemas.openxmlformats.org/officeDocument/2006/relationships/slideLayout" Target="../slideLayouts/slideLayout35.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90" r:id="rId1"/>
    <p:sldLayoutId id="2147483721" r:id="rId2"/>
    <p:sldLayoutId id="2147483810" r:id="rId3"/>
    <p:sldLayoutId id="2147483666" r:id="rId4"/>
    <p:sldLayoutId id="2147483720" r:id="rId5"/>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4">
            <a:extLst>
              <a:ext uri="{96DAC541-7B7A-43D3-8B79-37D633B846F1}">
                <asvg:svgBlip xmlns:asvg="http://schemas.microsoft.com/office/drawing/2016/SVG/main" xmlns=""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 id="2147483799"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10">
            <a:extLst>
              <a:ext uri="{96DAC541-7B7A-43D3-8B79-37D633B846F1}">
                <asvg:svgBlip xmlns:asvg="http://schemas.microsoft.com/office/drawing/2016/SVG/main" xmlns="" r:embed="rId13"/>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xmlns="" id="{CDAD4CD6-0D42-4B53-A553-167F9F359564}"/>
              </a:ext>
            </a:extLst>
          </p:cNvPr>
          <p:cNvSpPr>
            <a:spLocks noGrp="1"/>
          </p:cNvSpPr>
          <p:nvPr>
            <p:ph type="body" sz="quarter" idx="10"/>
          </p:nvPr>
        </p:nvSpPr>
        <p:spPr>
          <a:xfrm>
            <a:off x="5867400" y="4231169"/>
            <a:ext cx="5916613" cy="874232"/>
          </a:xfrm>
        </p:spPr>
        <p:txBody>
          <a:bodyPr>
            <a:normAutofit/>
          </a:bodyPr>
          <a:lstStyle/>
          <a:p>
            <a:r>
              <a:rPr lang="en-US" sz="3600" b="1" dirty="0" smtClean="0"/>
              <a:t>CapStore Application</a:t>
            </a:r>
            <a:endParaRPr lang="en-US" sz="3600" b="1" dirty="0"/>
          </a:p>
        </p:txBody>
      </p:sp>
    </p:spTree>
    <p:extLst>
      <p:ext uri="{BB962C8B-B14F-4D97-AF65-F5344CB8AC3E}">
        <p14:creationId xmlns:p14="http://schemas.microsoft.com/office/powerpoint/2010/main" val="1068206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xmlns="" id="{D107E07E-C7C9-4491-AF70-80EA99ECE59D}"/>
              </a:ext>
            </a:extLst>
          </p:cNvPr>
          <p:cNvSpPr>
            <a:spLocks noGrp="1"/>
          </p:cNvSpPr>
          <p:nvPr>
            <p:ph type="body" sz="quarter" idx="13"/>
          </p:nvPr>
        </p:nvSpPr>
        <p:spPr/>
        <p:txBody>
          <a:bodyPr/>
          <a:lstStyle/>
          <a:p>
            <a:r>
              <a:rPr lang="pt-PT" dirty="0" smtClean="0"/>
              <a:t>Cart</a:t>
            </a:r>
            <a:endParaRPr lang="pt-PT" dirty="0"/>
          </a:p>
        </p:txBody>
      </p:sp>
      <p:sp>
        <p:nvSpPr>
          <p:cNvPr id="8" name="Text Placeholder 7">
            <a:extLst>
              <a:ext uri="{FF2B5EF4-FFF2-40B4-BE49-F238E27FC236}">
                <a16:creationId xmlns:a16="http://schemas.microsoft.com/office/drawing/2014/main" xmlns="" id="{F440DD2A-0430-4C5E-B3E9-A7668FCC65F3}"/>
              </a:ext>
            </a:extLst>
          </p:cNvPr>
          <p:cNvSpPr>
            <a:spLocks noGrp="1"/>
          </p:cNvSpPr>
          <p:nvPr>
            <p:ph type="body" sz="quarter" idx="32"/>
          </p:nvPr>
        </p:nvSpPr>
        <p:spPr/>
        <p:txBody>
          <a:bodyPr/>
          <a:lstStyle/>
          <a:p>
            <a:r>
              <a:rPr lang="pt-PT" sz="1600" dirty="0" smtClean="0"/>
              <a:t>Contains information of the products present, it’s price, quantity of each product. </a:t>
            </a:r>
            <a:endParaRPr lang="pt-PT" sz="1600" dirty="0"/>
          </a:p>
        </p:txBody>
      </p:sp>
      <p:sp>
        <p:nvSpPr>
          <p:cNvPr id="9" name="Text Placeholder 8">
            <a:extLst>
              <a:ext uri="{FF2B5EF4-FFF2-40B4-BE49-F238E27FC236}">
                <a16:creationId xmlns:a16="http://schemas.microsoft.com/office/drawing/2014/main" xmlns="" id="{AE7DB5AB-EDC1-493A-A05E-EF242255237A}"/>
              </a:ext>
            </a:extLst>
          </p:cNvPr>
          <p:cNvSpPr>
            <a:spLocks noGrp="1"/>
          </p:cNvSpPr>
          <p:nvPr>
            <p:ph type="body" sz="quarter" idx="33"/>
          </p:nvPr>
        </p:nvSpPr>
        <p:spPr/>
        <p:txBody>
          <a:bodyPr/>
          <a:lstStyle/>
          <a:p>
            <a:r>
              <a:rPr lang="da-DK" dirty="0" smtClean="0"/>
              <a:t>Coupons</a:t>
            </a:r>
            <a:endParaRPr lang="da-DK" dirty="0"/>
          </a:p>
        </p:txBody>
      </p:sp>
      <p:sp>
        <p:nvSpPr>
          <p:cNvPr id="11" name="Text Placeholder 10">
            <a:extLst>
              <a:ext uri="{FF2B5EF4-FFF2-40B4-BE49-F238E27FC236}">
                <a16:creationId xmlns:a16="http://schemas.microsoft.com/office/drawing/2014/main" xmlns="" id="{E2F5E3C3-8C95-4F9C-8370-0A1C87237CA8}"/>
              </a:ext>
            </a:extLst>
          </p:cNvPr>
          <p:cNvSpPr>
            <a:spLocks noGrp="1"/>
          </p:cNvSpPr>
          <p:nvPr>
            <p:ph type="body" sz="quarter" idx="35"/>
          </p:nvPr>
        </p:nvSpPr>
        <p:spPr/>
        <p:txBody>
          <a:bodyPr/>
          <a:lstStyle/>
          <a:p>
            <a:r>
              <a:rPr lang="da-DK" dirty="0" smtClean="0"/>
              <a:t>Analysis</a:t>
            </a:r>
            <a:endParaRPr lang="da-DK" dirty="0"/>
          </a:p>
        </p:txBody>
      </p:sp>
      <p:sp>
        <p:nvSpPr>
          <p:cNvPr id="13" name="Text Placeholder 12">
            <a:extLst>
              <a:ext uri="{FF2B5EF4-FFF2-40B4-BE49-F238E27FC236}">
                <a16:creationId xmlns:a16="http://schemas.microsoft.com/office/drawing/2014/main" xmlns="" id="{EDA1D66A-C023-456D-9B56-482EF7D3D5E2}"/>
              </a:ext>
            </a:extLst>
          </p:cNvPr>
          <p:cNvSpPr>
            <a:spLocks noGrp="1"/>
          </p:cNvSpPr>
          <p:nvPr>
            <p:ph type="body" sz="quarter" idx="37"/>
          </p:nvPr>
        </p:nvSpPr>
        <p:spPr>
          <a:xfrm>
            <a:off x="8830825" y="237592"/>
            <a:ext cx="2927906" cy="876300"/>
          </a:xfrm>
        </p:spPr>
        <p:txBody>
          <a:bodyPr/>
          <a:lstStyle/>
          <a:p>
            <a:r>
              <a:rPr lang="pt-PT" sz="3600" dirty="0" smtClean="0">
                <a:solidFill>
                  <a:schemeClr val="accent6">
                    <a:lumMod val="60000"/>
                    <a:lumOff val="40000"/>
                  </a:schemeClr>
                </a:solidFill>
                <a:latin typeface="Calibri" panose="020F0502020204030204" pitchFamily="34" charset="0"/>
              </a:rPr>
              <a:t>Database Handling</a:t>
            </a:r>
            <a:endParaRPr lang="pt-PT" sz="3600" dirty="0">
              <a:solidFill>
                <a:schemeClr val="accent6">
                  <a:lumMod val="60000"/>
                  <a:lumOff val="40000"/>
                </a:schemeClr>
              </a:solidFill>
              <a:latin typeface="Calibri" panose="020F0502020204030204" pitchFamily="34" charset="0"/>
            </a:endParaRPr>
          </a:p>
        </p:txBody>
      </p:sp>
      <p:sp>
        <p:nvSpPr>
          <p:cNvPr id="6" name="Title 5">
            <a:extLst>
              <a:ext uri="{FF2B5EF4-FFF2-40B4-BE49-F238E27FC236}">
                <a16:creationId xmlns:a16="http://schemas.microsoft.com/office/drawing/2014/main" xmlns="" id="{DE92CAD8-1DB1-4620-AE43-58463EEC07A7}"/>
              </a:ext>
            </a:extLst>
          </p:cNvPr>
          <p:cNvSpPr>
            <a:spLocks noGrp="1"/>
          </p:cNvSpPr>
          <p:nvPr>
            <p:ph type="title"/>
          </p:nvPr>
        </p:nvSpPr>
        <p:spPr/>
        <p:txBody>
          <a:bodyPr>
            <a:normAutofit/>
          </a:bodyPr>
          <a:lstStyle/>
          <a:p>
            <a:r>
              <a:rPr lang="pt-PT" sz="4400" b="1" dirty="0" smtClean="0"/>
              <a:t>Tables Used</a:t>
            </a:r>
            <a:endParaRPr lang="pt-PT" sz="4400" b="1" dirty="0"/>
          </a:p>
        </p:txBody>
      </p:sp>
      <p:sp>
        <p:nvSpPr>
          <p:cNvPr id="10" name="Text Placeholder 9">
            <a:extLst>
              <a:ext uri="{FF2B5EF4-FFF2-40B4-BE49-F238E27FC236}">
                <a16:creationId xmlns:a16="http://schemas.microsoft.com/office/drawing/2014/main" xmlns="" id="{7FB3716E-9382-4C5B-89D8-7D3D309649B1}"/>
              </a:ext>
            </a:extLst>
          </p:cNvPr>
          <p:cNvSpPr>
            <a:spLocks noGrp="1"/>
          </p:cNvSpPr>
          <p:nvPr>
            <p:ph type="body" sz="quarter" idx="38"/>
          </p:nvPr>
        </p:nvSpPr>
        <p:spPr>
          <a:xfrm>
            <a:off x="4626511" y="4079992"/>
            <a:ext cx="2874219" cy="1711208"/>
          </a:xfrm>
        </p:spPr>
        <p:txBody>
          <a:bodyPr/>
          <a:lstStyle/>
          <a:p>
            <a:r>
              <a:rPr lang="pt-PT" sz="1600" dirty="0" smtClean="0"/>
              <a:t>Contains Information related to the coupons like coupon code, expiry date, discount amount.</a:t>
            </a:r>
            <a:endParaRPr lang="pt-PT" sz="1600" dirty="0"/>
          </a:p>
        </p:txBody>
      </p:sp>
      <p:sp>
        <p:nvSpPr>
          <p:cNvPr id="12" name="Text Placeholder 11">
            <a:extLst>
              <a:ext uri="{FF2B5EF4-FFF2-40B4-BE49-F238E27FC236}">
                <a16:creationId xmlns:a16="http://schemas.microsoft.com/office/drawing/2014/main" xmlns="" id="{BA5AB316-80C7-476A-94AD-BE50C2B56E2C}"/>
              </a:ext>
            </a:extLst>
          </p:cNvPr>
          <p:cNvSpPr>
            <a:spLocks noGrp="1"/>
          </p:cNvSpPr>
          <p:nvPr>
            <p:ph type="body" sz="quarter" idx="39"/>
          </p:nvPr>
        </p:nvSpPr>
        <p:spPr>
          <a:xfrm>
            <a:off x="8619834" y="4079992"/>
            <a:ext cx="2874219" cy="1711208"/>
          </a:xfrm>
        </p:spPr>
        <p:txBody>
          <a:bodyPr/>
          <a:lstStyle/>
          <a:p>
            <a:r>
              <a:rPr lang="pt-PT" dirty="0" smtClean="0"/>
              <a:t>Contains information related to product details, delivery status.</a:t>
            </a:r>
            <a:endParaRPr lang="pt-PT" dirty="0"/>
          </a:p>
        </p:txBody>
      </p:sp>
      <p:pic>
        <p:nvPicPr>
          <p:cNvPr id="29" name="Graphic 28">
            <a:extLst>
              <a:ext uri="{FF2B5EF4-FFF2-40B4-BE49-F238E27FC236}">
                <a16:creationId xmlns:a16="http://schemas.microsoft.com/office/drawing/2014/main" xmlns="" id="{050BAD2A-A3F6-4966-A527-0A8E7F6CE314}"/>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l="81836" t="-4713" b="16530"/>
          <a:stretch/>
        </p:blipFill>
        <p:spPr>
          <a:xfrm>
            <a:off x="11491419" y="164829"/>
            <a:ext cx="424356" cy="459624"/>
          </a:xfrm>
          <a:prstGeom prst="rect">
            <a:avLst/>
          </a:prstGeom>
        </p:spPr>
      </p:pic>
    </p:spTree>
    <p:extLst>
      <p:ext uri="{BB962C8B-B14F-4D97-AF65-F5344CB8AC3E}">
        <p14:creationId xmlns:p14="http://schemas.microsoft.com/office/powerpoint/2010/main" val="3008920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650852198"/>
              </p:ext>
            </p:extLst>
          </p:nvPr>
        </p:nvGraphicFramePr>
        <p:xfrm>
          <a:off x="2032000" y="1828800"/>
          <a:ext cx="8128000" cy="2743200"/>
        </p:xfrm>
        <a:graphic>
          <a:graphicData uri="http://schemas.openxmlformats.org/drawingml/2006/table">
            <a:tbl>
              <a:tblPr firstRow="1" bandRow="1">
                <a:tableStyleId>{5C22544A-7EE6-4342-B048-85BDC9FD1C3A}</a:tableStyleId>
              </a:tblPr>
              <a:tblGrid>
                <a:gridCol w="2032000"/>
                <a:gridCol w="2032000"/>
                <a:gridCol w="2032000"/>
                <a:gridCol w="2032000"/>
              </a:tblGrid>
              <a:tr h="316986">
                <a:tc>
                  <a:txBody>
                    <a:bodyPr/>
                    <a:lstStyle/>
                    <a:p>
                      <a:r>
                        <a:rPr lang="en-US" dirty="0" err="1" smtClean="0"/>
                        <a:t>Column_name</a:t>
                      </a:r>
                      <a:endParaRPr lang="en-US" dirty="0"/>
                    </a:p>
                  </a:txBody>
                  <a:tcPr/>
                </a:tc>
                <a:tc>
                  <a:txBody>
                    <a:bodyPr/>
                    <a:lstStyle/>
                    <a:p>
                      <a:r>
                        <a:rPr lang="en-US" dirty="0" err="1" smtClean="0"/>
                        <a:t>Datatype</a:t>
                      </a:r>
                      <a:endParaRPr lang="en-US" dirty="0"/>
                    </a:p>
                  </a:txBody>
                  <a:tcPr/>
                </a:tc>
                <a:tc>
                  <a:txBody>
                    <a:bodyPr/>
                    <a:lstStyle/>
                    <a:p>
                      <a:r>
                        <a:rPr lang="en-US" dirty="0" smtClean="0"/>
                        <a:t>Constraints</a:t>
                      </a:r>
                      <a:endParaRPr lang="en-US" dirty="0"/>
                    </a:p>
                  </a:txBody>
                  <a:tcPr/>
                </a:tc>
                <a:tc>
                  <a:txBody>
                    <a:bodyPr/>
                    <a:lstStyle/>
                    <a:p>
                      <a:r>
                        <a:rPr lang="en-US" dirty="0" smtClean="0"/>
                        <a:t>description</a:t>
                      </a:r>
                      <a:endParaRPr lang="en-US" dirty="0"/>
                    </a:p>
                  </a:txBody>
                  <a:tcPr/>
                </a:tc>
              </a:tr>
              <a:tr h="316986">
                <a:tc>
                  <a:txBody>
                    <a:bodyPr/>
                    <a:lstStyle/>
                    <a:p>
                      <a:r>
                        <a:rPr lang="en-US" dirty="0" err="1" smtClean="0"/>
                        <a:t>Cart_id</a:t>
                      </a:r>
                      <a:endParaRPr lang="en-US" dirty="0"/>
                    </a:p>
                  </a:txBody>
                  <a:tcPr/>
                </a:tc>
                <a:tc>
                  <a:txBody>
                    <a:bodyPr/>
                    <a:lstStyle/>
                    <a:p>
                      <a:r>
                        <a:rPr lang="en-US" dirty="0" err="1" smtClean="0"/>
                        <a:t>int</a:t>
                      </a:r>
                      <a:endParaRPr lang="en-US" dirty="0"/>
                    </a:p>
                  </a:txBody>
                  <a:tcPr/>
                </a:tc>
                <a:tc>
                  <a:txBody>
                    <a:bodyPr/>
                    <a:lstStyle/>
                    <a:p>
                      <a:r>
                        <a:rPr lang="en-US" dirty="0" smtClean="0"/>
                        <a:t>Primary key</a:t>
                      </a:r>
                      <a:endParaRPr lang="en-US" dirty="0"/>
                    </a:p>
                  </a:txBody>
                  <a:tcPr/>
                </a:tc>
                <a:tc>
                  <a:txBody>
                    <a:bodyPr/>
                    <a:lstStyle/>
                    <a:p>
                      <a:endParaRPr lang="en-US" dirty="0"/>
                    </a:p>
                  </a:txBody>
                  <a:tcPr/>
                </a:tc>
              </a:tr>
              <a:tr h="547127">
                <a:tc>
                  <a:txBody>
                    <a:bodyPr/>
                    <a:lstStyle/>
                    <a:p>
                      <a:r>
                        <a:rPr lang="en-US" dirty="0" err="1" smtClean="0"/>
                        <a:t>Customer_id</a:t>
                      </a:r>
                      <a:endParaRPr lang="en-US" dirty="0"/>
                    </a:p>
                  </a:txBody>
                  <a:tcPr/>
                </a:tc>
                <a:tc>
                  <a:txBody>
                    <a:bodyPr/>
                    <a:lstStyle/>
                    <a:p>
                      <a:r>
                        <a:rPr lang="en-US" dirty="0" err="1" smtClean="0"/>
                        <a:t>int</a:t>
                      </a:r>
                      <a:endParaRPr lang="en-US" dirty="0"/>
                    </a:p>
                  </a:txBody>
                  <a:tcPr/>
                </a:tc>
                <a:tc>
                  <a:txBody>
                    <a:bodyPr/>
                    <a:lstStyle/>
                    <a:p>
                      <a:r>
                        <a:rPr lang="en-US" dirty="0" smtClean="0"/>
                        <a:t>Foreign</a:t>
                      </a:r>
                      <a:r>
                        <a:rPr lang="en-US" baseline="0" dirty="0" smtClean="0"/>
                        <a:t> key</a:t>
                      </a:r>
                      <a:endParaRPr lang="en-US" dirty="0"/>
                    </a:p>
                  </a:txBody>
                  <a:tcPr/>
                </a:tc>
                <a:tc>
                  <a:txBody>
                    <a:bodyPr/>
                    <a:lstStyle/>
                    <a:p>
                      <a:r>
                        <a:rPr lang="en-US" dirty="0" smtClean="0"/>
                        <a:t>Fetch customer details</a:t>
                      </a:r>
                      <a:endParaRPr lang="en-US" dirty="0"/>
                    </a:p>
                  </a:txBody>
                  <a:tcPr/>
                </a:tc>
              </a:tr>
              <a:tr h="547127">
                <a:tc>
                  <a:txBody>
                    <a:bodyPr/>
                    <a:lstStyle/>
                    <a:p>
                      <a:r>
                        <a:rPr lang="en-US" dirty="0" err="1" smtClean="0"/>
                        <a:t>Inventory_id</a:t>
                      </a:r>
                      <a:endParaRPr lang="en-US" dirty="0"/>
                    </a:p>
                  </a:txBody>
                  <a:tcPr/>
                </a:tc>
                <a:tc>
                  <a:txBody>
                    <a:bodyPr/>
                    <a:lstStyle/>
                    <a:p>
                      <a:r>
                        <a:rPr lang="en-US" dirty="0" err="1" smtClean="0"/>
                        <a:t>Int</a:t>
                      </a:r>
                      <a:endParaRPr lang="en-US" dirty="0"/>
                    </a:p>
                  </a:txBody>
                  <a:tcPr/>
                </a:tc>
                <a:tc>
                  <a:txBody>
                    <a:bodyPr/>
                    <a:lstStyle/>
                    <a:p>
                      <a:r>
                        <a:rPr lang="en-US" dirty="0" smtClean="0"/>
                        <a:t>Foreign</a:t>
                      </a:r>
                      <a:r>
                        <a:rPr lang="en-US" baseline="0" dirty="0" smtClean="0"/>
                        <a:t> key</a:t>
                      </a:r>
                      <a:endParaRPr lang="en-US" dirty="0"/>
                    </a:p>
                  </a:txBody>
                  <a:tcPr/>
                </a:tc>
                <a:tc>
                  <a:txBody>
                    <a:bodyPr/>
                    <a:lstStyle/>
                    <a:p>
                      <a:r>
                        <a:rPr lang="en-US" dirty="0" smtClean="0"/>
                        <a:t>Fetch product details</a:t>
                      </a:r>
                      <a:endParaRPr lang="en-US" dirty="0"/>
                    </a:p>
                  </a:txBody>
                  <a:tcPr/>
                </a:tc>
              </a:tr>
              <a:tr h="316986">
                <a:tc>
                  <a:txBody>
                    <a:bodyPr/>
                    <a:lstStyle/>
                    <a:p>
                      <a:r>
                        <a:rPr lang="en-US" dirty="0" err="1" smtClean="0"/>
                        <a:t>Product_Qty</a:t>
                      </a:r>
                      <a:endParaRPr lang="en-US" dirty="0"/>
                    </a:p>
                  </a:txBody>
                  <a:tcPr/>
                </a:tc>
                <a:tc>
                  <a:txBody>
                    <a:bodyPr/>
                    <a:lstStyle/>
                    <a:p>
                      <a:r>
                        <a:rPr lang="en-US" dirty="0" err="1" smtClean="0"/>
                        <a:t>Int</a:t>
                      </a:r>
                      <a:r>
                        <a:rPr lang="en-US" dirty="0" smtClean="0"/>
                        <a:t> </a:t>
                      </a:r>
                      <a:endParaRPr lang="en-US" dirty="0"/>
                    </a:p>
                  </a:txBody>
                  <a:tcPr/>
                </a:tc>
                <a:tc>
                  <a:txBody>
                    <a:bodyPr/>
                    <a:lstStyle/>
                    <a:p>
                      <a:endParaRPr lang="en-US" dirty="0"/>
                    </a:p>
                  </a:txBody>
                  <a:tcPr/>
                </a:tc>
                <a:tc>
                  <a:txBody>
                    <a:bodyPr/>
                    <a:lstStyle/>
                    <a:p>
                      <a:endParaRPr lang="en-US" dirty="0"/>
                    </a:p>
                  </a:txBody>
                  <a:tcPr/>
                </a:tc>
              </a:tr>
              <a:tr h="316986">
                <a:tc>
                  <a:txBody>
                    <a:bodyPr/>
                    <a:lstStyle/>
                    <a:p>
                      <a:r>
                        <a:rPr lang="en-US" dirty="0" smtClean="0"/>
                        <a:t>Price</a:t>
                      </a:r>
                      <a:endParaRPr lang="en-US" dirty="0"/>
                    </a:p>
                  </a:txBody>
                  <a:tcPr/>
                </a:tc>
                <a:tc>
                  <a:txBody>
                    <a:bodyPr/>
                    <a:lstStyle/>
                    <a:p>
                      <a:r>
                        <a:rPr lang="en-US" dirty="0" err="1" smtClean="0"/>
                        <a:t>Int</a:t>
                      </a:r>
                      <a:r>
                        <a:rPr lang="en-US" dirty="0" smtClean="0"/>
                        <a:t> </a:t>
                      </a:r>
                      <a:endParaRPr lang="en-US" dirty="0"/>
                    </a:p>
                  </a:txBody>
                  <a:tcPr/>
                </a:tc>
                <a:tc>
                  <a:txBody>
                    <a:bodyPr/>
                    <a:lstStyle/>
                    <a:p>
                      <a:endParaRPr lang="en-US" dirty="0"/>
                    </a:p>
                  </a:txBody>
                  <a:tcPr/>
                </a:tc>
                <a:tc>
                  <a:txBody>
                    <a:bodyPr/>
                    <a:lstStyle/>
                    <a:p>
                      <a:endParaRPr lang="en-US" dirty="0"/>
                    </a:p>
                  </a:txBody>
                  <a:tcPr/>
                </a:tc>
              </a:tr>
            </a:tbl>
          </a:graphicData>
        </a:graphic>
      </p:graphicFrame>
      <p:sp>
        <p:nvSpPr>
          <p:cNvPr id="3" name="TextBox 2"/>
          <p:cNvSpPr txBox="1"/>
          <p:nvPr/>
        </p:nvSpPr>
        <p:spPr>
          <a:xfrm>
            <a:off x="2032000" y="990600"/>
            <a:ext cx="3683000" cy="369332"/>
          </a:xfrm>
          <a:prstGeom prst="rect">
            <a:avLst/>
          </a:prstGeom>
          <a:noFill/>
        </p:spPr>
        <p:txBody>
          <a:bodyPr wrap="square" rtlCol="0">
            <a:spAutoFit/>
          </a:bodyPr>
          <a:lstStyle/>
          <a:p>
            <a:r>
              <a:rPr lang="en-US" dirty="0" smtClean="0"/>
              <a:t>Table 1: Cart</a:t>
            </a:r>
            <a:endParaRPr lang="en-US" dirty="0"/>
          </a:p>
        </p:txBody>
      </p:sp>
    </p:spTree>
    <p:extLst>
      <p:ext uri="{BB962C8B-B14F-4D97-AF65-F5344CB8AC3E}">
        <p14:creationId xmlns:p14="http://schemas.microsoft.com/office/powerpoint/2010/main" val="3455243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90271974"/>
              </p:ext>
            </p:extLst>
          </p:nvPr>
        </p:nvGraphicFramePr>
        <p:xfrm>
          <a:off x="1828800" y="1524000"/>
          <a:ext cx="8128000" cy="3134360"/>
        </p:xfrm>
        <a:graphic>
          <a:graphicData uri="http://schemas.openxmlformats.org/drawingml/2006/table">
            <a:tbl>
              <a:tblPr firstRow="1" bandRow="1">
                <a:tableStyleId>{5C22544A-7EE6-4342-B048-85BDC9FD1C3A}</a:tableStyleId>
              </a:tblPr>
              <a:tblGrid>
                <a:gridCol w="2286000"/>
                <a:gridCol w="1778000"/>
                <a:gridCol w="2032000"/>
                <a:gridCol w="2032000"/>
              </a:tblGrid>
              <a:tr h="370840">
                <a:tc>
                  <a:txBody>
                    <a:bodyPr/>
                    <a:lstStyle/>
                    <a:p>
                      <a:r>
                        <a:rPr lang="en-US" dirty="0" err="1" smtClean="0"/>
                        <a:t>Column_name</a:t>
                      </a:r>
                      <a:endParaRPr lang="en-US" dirty="0"/>
                    </a:p>
                  </a:txBody>
                  <a:tcPr/>
                </a:tc>
                <a:tc>
                  <a:txBody>
                    <a:bodyPr/>
                    <a:lstStyle/>
                    <a:p>
                      <a:r>
                        <a:rPr lang="en-US" dirty="0" err="1" smtClean="0"/>
                        <a:t>Datatype</a:t>
                      </a:r>
                      <a:endParaRPr lang="en-US" dirty="0"/>
                    </a:p>
                  </a:txBody>
                  <a:tcPr/>
                </a:tc>
                <a:tc>
                  <a:txBody>
                    <a:bodyPr/>
                    <a:lstStyle/>
                    <a:p>
                      <a:r>
                        <a:rPr lang="en-US" dirty="0" smtClean="0"/>
                        <a:t>Constraints</a:t>
                      </a:r>
                      <a:endParaRPr lang="en-US" dirty="0"/>
                    </a:p>
                  </a:txBody>
                  <a:tcPr/>
                </a:tc>
                <a:tc>
                  <a:txBody>
                    <a:bodyPr/>
                    <a:lstStyle/>
                    <a:p>
                      <a:r>
                        <a:rPr lang="en-US" dirty="0" smtClean="0"/>
                        <a:t>description</a:t>
                      </a:r>
                      <a:endParaRPr lang="en-US" dirty="0"/>
                    </a:p>
                  </a:txBody>
                  <a:tcPr/>
                </a:tc>
              </a:tr>
              <a:tr h="370840">
                <a:tc>
                  <a:txBody>
                    <a:bodyPr/>
                    <a:lstStyle/>
                    <a:p>
                      <a:r>
                        <a:rPr lang="en-US" dirty="0" err="1" smtClean="0"/>
                        <a:t>Coupon_id</a:t>
                      </a:r>
                      <a:endParaRPr lang="en-US" dirty="0"/>
                    </a:p>
                  </a:txBody>
                  <a:tcPr/>
                </a:tc>
                <a:tc>
                  <a:txBody>
                    <a:bodyPr/>
                    <a:lstStyle/>
                    <a:p>
                      <a:r>
                        <a:rPr lang="en-US" dirty="0" err="1" smtClean="0"/>
                        <a:t>int</a:t>
                      </a:r>
                      <a:endParaRPr lang="en-US" dirty="0"/>
                    </a:p>
                  </a:txBody>
                  <a:tcPr/>
                </a:tc>
                <a:tc>
                  <a:txBody>
                    <a:bodyPr/>
                    <a:lstStyle/>
                    <a:p>
                      <a:r>
                        <a:rPr lang="en-US" dirty="0" smtClean="0"/>
                        <a:t>Primary key</a:t>
                      </a:r>
                      <a:endParaRPr lang="en-US" dirty="0"/>
                    </a:p>
                  </a:txBody>
                  <a:tcPr/>
                </a:tc>
                <a:tc>
                  <a:txBody>
                    <a:bodyPr/>
                    <a:lstStyle/>
                    <a:p>
                      <a:r>
                        <a:rPr lang="en-US" dirty="0" smtClean="0"/>
                        <a:t>Auto generated</a:t>
                      </a:r>
                      <a:endParaRPr lang="en-US" dirty="0"/>
                    </a:p>
                  </a:txBody>
                  <a:tcPr/>
                </a:tc>
              </a:tr>
              <a:tr h="370840">
                <a:tc>
                  <a:txBody>
                    <a:bodyPr/>
                    <a:lstStyle/>
                    <a:p>
                      <a:r>
                        <a:rPr lang="en-US" dirty="0" smtClean="0"/>
                        <a:t>Coupon</a:t>
                      </a:r>
                      <a:r>
                        <a:rPr lang="en-US" baseline="0" dirty="0" smtClean="0"/>
                        <a:t> _co</a:t>
                      </a:r>
                      <a:r>
                        <a:rPr lang="en-US" dirty="0" smtClean="0"/>
                        <a:t>de</a:t>
                      </a:r>
                      <a:endParaRPr lang="en-US" dirty="0"/>
                    </a:p>
                  </a:txBody>
                  <a:tcPr/>
                </a:tc>
                <a:tc>
                  <a:txBody>
                    <a:bodyPr/>
                    <a:lstStyle/>
                    <a:p>
                      <a:r>
                        <a:rPr lang="en-US" dirty="0" err="1" smtClean="0"/>
                        <a:t>int</a:t>
                      </a:r>
                      <a:endParaRPr lang="en-US" dirty="0"/>
                    </a:p>
                  </a:txBody>
                  <a:tcPr/>
                </a:tc>
                <a:tc>
                  <a:txBody>
                    <a:bodyPr/>
                    <a:lstStyle/>
                    <a:p>
                      <a:endParaRPr lang="en-US" dirty="0"/>
                    </a:p>
                  </a:txBody>
                  <a:tcPr/>
                </a:tc>
                <a:tc>
                  <a:txBody>
                    <a:bodyPr/>
                    <a:lstStyle/>
                    <a:p>
                      <a:r>
                        <a:rPr lang="en-US" dirty="0" smtClean="0"/>
                        <a:t>Unique</a:t>
                      </a:r>
                      <a:r>
                        <a:rPr lang="en-US" baseline="0" dirty="0" smtClean="0"/>
                        <a:t> alpha numeric code</a:t>
                      </a:r>
                      <a:endParaRPr lang="en-US" dirty="0"/>
                    </a:p>
                  </a:txBody>
                  <a:tcPr/>
                </a:tc>
              </a:tr>
              <a:tr h="370840">
                <a:tc>
                  <a:txBody>
                    <a:bodyPr/>
                    <a:lstStyle/>
                    <a:p>
                      <a:r>
                        <a:rPr lang="en-US" dirty="0" smtClean="0"/>
                        <a:t>Description</a:t>
                      </a:r>
                      <a:endParaRPr lang="en-US" dirty="0"/>
                    </a:p>
                  </a:txBody>
                  <a:tcPr/>
                </a:tc>
                <a:tc>
                  <a:txBody>
                    <a:bodyPr/>
                    <a:lstStyle/>
                    <a:p>
                      <a:r>
                        <a:rPr lang="en-US" dirty="0" err="1" smtClean="0"/>
                        <a:t>varchar</a:t>
                      </a:r>
                      <a:endParaRPr lang="en-US" dirty="0"/>
                    </a:p>
                  </a:txBody>
                  <a:tcPr/>
                </a:tc>
                <a:tc>
                  <a:txBody>
                    <a:bodyPr/>
                    <a:lstStyle/>
                    <a:p>
                      <a:endParaRPr lang="en-US" dirty="0"/>
                    </a:p>
                  </a:txBody>
                  <a:tcPr/>
                </a:tc>
                <a:tc>
                  <a:txBody>
                    <a:bodyPr/>
                    <a:lstStyle/>
                    <a:p>
                      <a:r>
                        <a:rPr lang="en-US" dirty="0" smtClean="0"/>
                        <a:t>Explanation about coupon</a:t>
                      </a:r>
                      <a:endParaRPr lang="en-US" dirty="0"/>
                    </a:p>
                  </a:txBody>
                  <a:tcPr/>
                </a:tc>
              </a:tr>
              <a:tr h="370840">
                <a:tc>
                  <a:txBody>
                    <a:bodyPr/>
                    <a:lstStyle/>
                    <a:p>
                      <a:r>
                        <a:rPr lang="en-US" dirty="0" err="1" smtClean="0"/>
                        <a:t>Coupon_amount</a:t>
                      </a:r>
                      <a:endParaRPr lang="en-US" dirty="0"/>
                    </a:p>
                  </a:txBody>
                  <a:tcPr/>
                </a:tc>
                <a:tc>
                  <a:txBody>
                    <a:bodyPr/>
                    <a:lstStyle/>
                    <a:p>
                      <a:r>
                        <a:rPr lang="en-US" dirty="0" err="1" smtClean="0"/>
                        <a:t>Int</a:t>
                      </a:r>
                      <a:r>
                        <a:rPr lang="en-US" dirty="0" smtClean="0"/>
                        <a:t> </a:t>
                      </a:r>
                      <a:endParaRPr lang="en-US" dirty="0"/>
                    </a:p>
                  </a:txBody>
                  <a:tcPr/>
                </a:tc>
                <a:tc>
                  <a:txBody>
                    <a:bodyPr/>
                    <a:lstStyle/>
                    <a:p>
                      <a:endParaRPr lang="en-US" dirty="0"/>
                    </a:p>
                  </a:txBody>
                  <a:tcPr/>
                </a:tc>
                <a:tc>
                  <a:txBody>
                    <a:bodyPr/>
                    <a:lstStyle/>
                    <a:p>
                      <a:endParaRPr lang="en-US" dirty="0"/>
                    </a:p>
                  </a:txBody>
                  <a:tcPr/>
                </a:tc>
              </a:tr>
              <a:tr h="370840">
                <a:tc>
                  <a:txBody>
                    <a:bodyPr/>
                    <a:lstStyle/>
                    <a:p>
                      <a:r>
                        <a:rPr lang="en-US" dirty="0" err="1" smtClean="0"/>
                        <a:t>Start_date</a:t>
                      </a:r>
                      <a:endParaRPr lang="en-US" dirty="0"/>
                    </a:p>
                  </a:txBody>
                  <a:tcPr/>
                </a:tc>
                <a:tc>
                  <a:txBody>
                    <a:bodyPr/>
                    <a:lstStyle/>
                    <a:p>
                      <a:r>
                        <a:rPr lang="en-US" dirty="0" smtClean="0"/>
                        <a:t>date</a:t>
                      </a:r>
                      <a:endParaRPr lang="en-US" dirty="0"/>
                    </a:p>
                  </a:txBody>
                  <a:tcPr/>
                </a:tc>
                <a:tc>
                  <a:txBody>
                    <a:bodyPr/>
                    <a:lstStyle/>
                    <a:p>
                      <a:endParaRPr lang="en-US" dirty="0"/>
                    </a:p>
                  </a:txBody>
                  <a:tcPr/>
                </a:tc>
                <a:tc>
                  <a:txBody>
                    <a:bodyPr/>
                    <a:lstStyle/>
                    <a:p>
                      <a:endParaRPr lang="en-US" dirty="0"/>
                    </a:p>
                  </a:txBody>
                  <a:tcPr/>
                </a:tc>
              </a:tr>
              <a:tr h="370840">
                <a:tc>
                  <a:txBody>
                    <a:bodyPr/>
                    <a:lstStyle/>
                    <a:p>
                      <a:r>
                        <a:rPr lang="en-US" dirty="0" err="1" smtClean="0"/>
                        <a:t>Expire_date</a:t>
                      </a:r>
                      <a:endParaRPr lang="en-US" dirty="0"/>
                    </a:p>
                  </a:txBody>
                  <a:tcPr/>
                </a:tc>
                <a:tc>
                  <a:txBody>
                    <a:bodyPr/>
                    <a:lstStyle/>
                    <a:p>
                      <a:r>
                        <a:rPr lang="en-US" dirty="0" smtClean="0"/>
                        <a:t>date</a:t>
                      </a:r>
                      <a:endParaRPr lang="en-US" dirty="0"/>
                    </a:p>
                  </a:txBody>
                  <a:tcPr/>
                </a:tc>
                <a:tc>
                  <a:txBody>
                    <a:bodyPr/>
                    <a:lstStyle/>
                    <a:p>
                      <a:endParaRPr lang="en-US" dirty="0"/>
                    </a:p>
                  </a:txBody>
                  <a:tcPr/>
                </a:tc>
                <a:tc>
                  <a:txBody>
                    <a:bodyPr/>
                    <a:lstStyle/>
                    <a:p>
                      <a:endParaRPr lang="en-US" dirty="0"/>
                    </a:p>
                  </a:txBody>
                  <a:tcPr/>
                </a:tc>
              </a:tr>
            </a:tbl>
          </a:graphicData>
        </a:graphic>
      </p:graphicFrame>
      <p:sp>
        <p:nvSpPr>
          <p:cNvPr id="7" name="TextBox 6"/>
          <p:cNvSpPr txBox="1"/>
          <p:nvPr/>
        </p:nvSpPr>
        <p:spPr>
          <a:xfrm>
            <a:off x="2032000" y="990600"/>
            <a:ext cx="3683000" cy="369332"/>
          </a:xfrm>
          <a:prstGeom prst="rect">
            <a:avLst/>
          </a:prstGeom>
          <a:noFill/>
        </p:spPr>
        <p:txBody>
          <a:bodyPr wrap="square" rtlCol="0">
            <a:spAutoFit/>
          </a:bodyPr>
          <a:lstStyle/>
          <a:p>
            <a:r>
              <a:rPr lang="en-US" dirty="0" smtClean="0"/>
              <a:t>Table 2: Coupon</a:t>
            </a:r>
            <a:endParaRPr lang="en-US" dirty="0"/>
          </a:p>
        </p:txBody>
      </p:sp>
    </p:spTree>
    <p:extLst>
      <p:ext uri="{BB962C8B-B14F-4D97-AF65-F5344CB8AC3E}">
        <p14:creationId xmlns:p14="http://schemas.microsoft.com/office/powerpoint/2010/main" val="373647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033676905"/>
              </p:ext>
            </p:extLst>
          </p:nvPr>
        </p:nvGraphicFramePr>
        <p:xfrm>
          <a:off x="1828800" y="1524000"/>
          <a:ext cx="9144000" cy="3124200"/>
        </p:xfrm>
        <a:graphic>
          <a:graphicData uri="http://schemas.openxmlformats.org/drawingml/2006/table">
            <a:tbl>
              <a:tblPr firstRow="1" bandRow="1">
                <a:tableStyleId>{5C22544A-7EE6-4342-B048-85BDC9FD1C3A}</a:tableStyleId>
              </a:tblPr>
              <a:tblGrid>
                <a:gridCol w="2286000"/>
                <a:gridCol w="1778000"/>
                <a:gridCol w="2032000"/>
                <a:gridCol w="3048000"/>
              </a:tblGrid>
              <a:tr h="446314">
                <a:tc>
                  <a:txBody>
                    <a:bodyPr/>
                    <a:lstStyle/>
                    <a:p>
                      <a:r>
                        <a:rPr lang="en-US" dirty="0" err="1" smtClean="0"/>
                        <a:t>Column_name</a:t>
                      </a:r>
                      <a:endParaRPr lang="en-US" dirty="0"/>
                    </a:p>
                  </a:txBody>
                  <a:tcPr/>
                </a:tc>
                <a:tc>
                  <a:txBody>
                    <a:bodyPr/>
                    <a:lstStyle/>
                    <a:p>
                      <a:r>
                        <a:rPr lang="en-US" dirty="0" err="1" smtClean="0"/>
                        <a:t>Datatype</a:t>
                      </a:r>
                      <a:endParaRPr lang="en-US" dirty="0"/>
                    </a:p>
                  </a:txBody>
                  <a:tcPr/>
                </a:tc>
                <a:tc>
                  <a:txBody>
                    <a:bodyPr/>
                    <a:lstStyle/>
                    <a:p>
                      <a:r>
                        <a:rPr lang="en-US" dirty="0" smtClean="0"/>
                        <a:t>Constraints</a:t>
                      </a:r>
                      <a:endParaRPr lang="en-US" dirty="0"/>
                    </a:p>
                  </a:txBody>
                  <a:tcPr/>
                </a:tc>
                <a:tc>
                  <a:txBody>
                    <a:bodyPr/>
                    <a:lstStyle/>
                    <a:p>
                      <a:r>
                        <a:rPr lang="en-US" dirty="0" smtClean="0"/>
                        <a:t>description</a:t>
                      </a:r>
                      <a:endParaRPr lang="en-US" dirty="0"/>
                    </a:p>
                  </a:txBody>
                  <a:tcPr/>
                </a:tc>
              </a:tr>
              <a:tr h="1115786">
                <a:tc>
                  <a:txBody>
                    <a:bodyPr/>
                    <a:lstStyle/>
                    <a:p>
                      <a:r>
                        <a:rPr lang="en-US" dirty="0" err="1" smtClean="0"/>
                        <a:t>Inventory_id</a:t>
                      </a:r>
                      <a:endParaRPr lang="en-US" dirty="0"/>
                    </a:p>
                  </a:txBody>
                  <a:tcPr/>
                </a:tc>
                <a:tc>
                  <a:txBody>
                    <a:bodyPr/>
                    <a:lstStyle/>
                    <a:p>
                      <a:r>
                        <a:rPr lang="en-US" dirty="0" err="1" smtClean="0"/>
                        <a:t>int</a:t>
                      </a:r>
                      <a:endParaRPr lang="en-US" dirty="0"/>
                    </a:p>
                  </a:txBody>
                  <a:tcPr/>
                </a:tc>
                <a:tc>
                  <a:txBody>
                    <a:bodyPr/>
                    <a:lstStyle/>
                    <a:p>
                      <a:r>
                        <a:rPr lang="en-US" dirty="0" smtClean="0"/>
                        <a:t>Foreign</a:t>
                      </a:r>
                      <a:r>
                        <a:rPr lang="en-US" baseline="0" dirty="0" smtClean="0"/>
                        <a:t> key</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Fetch product id from inventory table</a:t>
                      </a:r>
                    </a:p>
                    <a:p>
                      <a:endParaRPr lang="en-US" dirty="0"/>
                    </a:p>
                  </a:txBody>
                  <a:tcPr/>
                </a:tc>
              </a:tr>
              <a:tr h="1115786">
                <a:tc>
                  <a:txBody>
                    <a:bodyPr/>
                    <a:lstStyle/>
                    <a:p>
                      <a:r>
                        <a:rPr lang="en-US" dirty="0" err="1" smtClean="0"/>
                        <a:t>Merchant_id</a:t>
                      </a:r>
                      <a:endParaRPr lang="en-US" dirty="0"/>
                    </a:p>
                  </a:txBody>
                  <a:tcPr/>
                </a:tc>
                <a:tc>
                  <a:txBody>
                    <a:bodyPr/>
                    <a:lstStyle/>
                    <a:p>
                      <a:r>
                        <a:rPr lang="en-US" dirty="0" err="1" smtClean="0"/>
                        <a:t>int</a:t>
                      </a:r>
                      <a:endParaRPr lang="en-US" dirty="0"/>
                    </a:p>
                  </a:txBody>
                  <a:tcPr>
                    <a:solidFill>
                      <a:schemeClr val="bg2"/>
                    </a:solidFill>
                  </a:tcPr>
                </a:tc>
                <a:tc>
                  <a:txBody>
                    <a:bodyPr/>
                    <a:lstStyle/>
                    <a:p>
                      <a:r>
                        <a:rPr lang="en-US" dirty="0" smtClean="0"/>
                        <a:t>Foreign key</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Fetch merchant id from </a:t>
                      </a:r>
                      <a:r>
                        <a:rPr lang="en-US" dirty="0" err="1" smtClean="0"/>
                        <a:t>mercahant</a:t>
                      </a:r>
                      <a:r>
                        <a:rPr lang="en-US" dirty="0" smtClean="0"/>
                        <a:t> table</a:t>
                      </a:r>
                    </a:p>
                    <a:p>
                      <a:endParaRPr lang="en-US" dirty="0"/>
                    </a:p>
                  </a:txBody>
                  <a:tcPr/>
                </a:tc>
              </a:tr>
              <a:tr h="446314">
                <a:tc>
                  <a:txBody>
                    <a:bodyPr/>
                    <a:lstStyle/>
                    <a:p>
                      <a:r>
                        <a:rPr lang="en-US" dirty="0" err="1" smtClean="0"/>
                        <a:t>Product_category</a:t>
                      </a:r>
                      <a:endParaRPr lang="en-US" dirty="0"/>
                    </a:p>
                  </a:txBody>
                  <a:tcPr/>
                </a:tc>
                <a:tc>
                  <a:txBody>
                    <a:bodyPr/>
                    <a:lstStyle/>
                    <a:p>
                      <a:r>
                        <a:rPr lang="en-US" dirty="0" err="1" smtClean="0"/>
                        <a:t>varchar</a:t>
                      </a:r>
                      <a:endParaRPr lang="en-US" dirty="0"/>
                    </a:p>
                  </a:txBody>
                  <a:tcPr/>
                </a:tc>
                <a:tc>
                  <a:txBody>
                    <a:bodyPr/>
                    <a:lstStyle/>
                    <a:p>
                      <a:endParaRPr lang="en-US" dirty="0"/>
                    </a:p>
                  </a:txBody>
                  <a:tcPr/>
                </a:tc>
                <a:tc>
                  <a:txBody>
                    <a:bodyPr/>
                    <a:lstStyle/>
                    <a:p>
                      <a:endParaRPr lang="en-US" dirty="0"/>
                    </a:p>
                  </a:txBody>
                  <a:tcPr/>
                </a:tc>
              </a:tr>
            </a:tbl>
          </a:graphicData>
        </a:graphic>
      </p:graphicFrame>
      <p:sp>
        <p:nvSpPr>
          <p:cNvPr id="3" name="TextBox 2"/>
          <p:cNvSpPr txBox="1"/>
          <p:nvPr/>
        </p:nvSpPr>
        <p:spPr>
          <a:xfrm>
            <a:off x="2032000" y="990600"/>
            <a:ext cx="3683000" cy="369332"/>
          </a:xfrm>
          <a:prstGeom prst="rect">
            <a:avLst/>
          </a:prstGeom>
          <a:noFill/>
        </p:spPr>
        <p:txBody>
          <a:bodyPr wrap="square" rtlCol="0">
            <a:spAutoFit/>
          </a:bodyPr>
          <a:lstStyle/>
          <a:p>
            <a:r>
              <a:rPr lang="en-US" dirty="0" smtClean="0"/>
              <a:t>Table 3: Analysis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282201152"/>
              </p:ext>
            </p:extLst>
          </p:nvPr>
        </p:nvGraphicFramePr>
        <p:xfrm>
          <a:off x="1828800" y="4663181"/>
          <a:ext cx="9144000" cy="640080"/>
        </p:xfrm>
        <a:graphic>
          <a:graphicData uri="http://schemas.openxmlformats.org/drawingml/2006/table">
            <a:tbl>
              <a:tblPr firstRow="1" bandRow="1">
                <a:tableStyleId>{5C22544A-7EE6-4342-B048-85BDC9FD1C3A}</a:tableStyleId>
              </a:tblPr>
              <a:tblGrid>
                <a:gridCol w="2286000"/>
                <a:gridCol w="1752600"/>
                <a:gridCol w="2057400"/>
                <a:gridCol w="3048000"/>
              </a:tblGrid>
              <a:tr h="370840">
                <a:tc>
                  <a:txBody>
                    <a:bodyPr/>
                    <a:lstStyle/>
                    <a:p>
                      <a:r>
                        <a:rPr lang="en-US" b="0" dirty="0" err="1" smtClean="0">
                          <a:solidFill>
                            <a:schemeClr val="tx1"/>
                          </a:solidFill>
                        </a:rPr>
                        <a:t>Sales_percentage</a:t>
                      </a:r>
                      <a:endParaRPr lang="en-US" b="0" dirty="0">
                        <a:solidFill>
                          <a:schemeClr val="tx1"/>
                        </a:solidFill>
                      </a:endParaRPr>
                    </a:p>
                  </a:txBody>
                  <a:tcPr>
                    <a:solidFill>
                      <a:srgbClr val="E7EBF1"/>
                    </a:solidFill>
                  </a:tcPr>
                </a:tc>
                <a:tc>
                  <a:txBody>
                    <a:bodyPr/>
                    <a:lstStyle/>
                    <a:p>
                      <a:r>
                        <a:rPr lang="en-US" b="0" dirty="0" smtClean="0">
                          <a:solidFill>
                            <a:schemeClr val="tx1"/>
                          </a:solidFill>
                        </a:rPr>
                        <a:t>double</a:t>
                      </a:r>
                      <a:endParaRPr lang="en-US" b="0" dirty="0">
                        <a:solidFill>
                          <a:schemeClr val="tx1"/>
                        </a:solidFill>
                      </a:endParaRPr>
                    </a:p>
                  </a:txBody>
                  <a:tcPr>
                    <a:solidFill>
                      <a:schemeClr val="bg2"/>
                    </a:solidFill>
                  </a:tcPr>
                </a:tc>
                <a:tc>
                  <a:txBody>
                    <a:bodyPr/>
                    <a:lstStyle/>
                    <a:p>
                      <a:endParaRPr lang="en-US" dirty="0"/>
                    </a:p>
                  </a:txBody>
                  <a:tcPr>
                    <a:solidFill>
                      <a:srgbClr val="E7EBF1"/>
                    </a:solidFill>
                  </a:tcPr>
                </a:tc>
                <a:tc>
                  <a:txBody>
                    <a:bodyPr/>
                    <a:lstStyle/>
                    <a:p>
                      <a:r>
                        <a:rPr lang="en-US" b="0" dirty="0" smtClean="0">
                          <a:solidFill>
                            <a:schemeClr val="tx1"/>
                          </a:solidFill>
                        </a:rPr>
                        <a:t>Display the</a:t>
                      </a:r>
                      <a:r>
                        <a:rPr lang="en-US" b="0" baseline="0" dirty="0" smtClean="0">
                          <a:solidFill>
                            <a:schemeClr val="tx1"/>
                          </a:solidFill>
                        </a:rPr>
                        <a:t> </a:t>
                      </a:r>
                      <a:r>
                        <a:rPr lang="en-US" b="0" dirty="0" smtClean="0">
                          <a:solidFill>
                            <a:schemeClr val="tx1"/>
                          </a:solidFill>
                        </a:rPr>
                        <a:t>percentage based on sales</a:t>
                      </a:r>
                      <a:endParaRPr lang="en-US" b="0" dirty="0">
                        <a:solidFill>
                          <a:schemeClr val="tx1"/>
                        </a:solidFill>
                      </a:endParaRPr>
                    </a:p>
                  </a:txBody>
                  <a:tcPr>
                    <a:solidFill>
                      <a:srgbClr val="E7EBF1"/>
                    </a:solidFill>
                  </a:tcPr>
                </a:tc>
              </a:tr>
            </a:tbl>
          </a:graphicData>
        </a:graphic>
      </p:graphicFrame>
    </p:spTree>
    <p:extLst>
      <p:ext uri="{BB962C8B-B14F-4D97-AF65-F5344CB8AC3E}">
        <p14:creationId xmlns:p14="http://schemas.microsoft.com/office/powerpoint/2010/main" val="2834788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sp>
        <p:nvSpPr>
          <p:cNvPr id="5" name="Title 3"/>
          <p:cNvSpPr txBox="1">
            <a:spLocks/>
          </p:cNvSpPr>
          <p:nvPr/>
        </p:nvSpPr>
        <p:spPr>
          <a:xfrm>
            <a:off x="533400" y="1981200"/>
            <a:ext cx="6248400" cy="3581400"/>
          </a:xfrm>
          <a:prstGeom prst="rect">
            <a:avLst/>
          </a:prstGeom>
        </p:spPr>
        <p:style>
          <a:lnRef idx="2">
            <a:schemeClr val="accent2"/>
          </a:lnRef>
          <a:fillRef idx="1">
            <a:schemeClr val="lt1"/>
          </a:fillRef>
          <a:effectRef idx="0">
            <a:schemeClr val="accent2"/>
          </a:effectRef>
          <a:fontRef idx="minor">
            <a:schemeClr val="dk1"/>
          </a:fontRef>
        </p:style>
        <p:txBody>
          <a:bodyPr/>
          <a:lstStyle>
            <a:lvl1pPr algn="l" defTabSz="914400" rtl="0" eaLnBrk="1" latinLnBrk="0" hangingPunct="1">
              <a:lnSpc>
                <a:spcPts val="3000"/>
              </a:lnSpc>
              <a:spcBef>
                <a:spcPct val="0"/>
              </a:spcBef>
              <a:buNone/>
              <a:defRPr sz="26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b="1" dirty="0" smtClean="0"/>
              <a:t> </a:t>
            </a:r>
            <a:r>
              <a:rPr lang="en-US" b="1" dirty="0" smtClean="0">
                <a:solidFill>
                  <a:srgbClr val="12ABDB"/>
                </a:solidFill>
              </a:rPr>
              <a:t>Team Members :</a:t>
            </a:r>
          </a:p>
          <a:p>
            <a:r>
              <a:rPr lang="en-US" b="1" dirty="0" smtClean="0"/>
              <a:t/>
            </a:r>
            <a:br>
              <a:rPr lang="en-US" b="1" dirty="0" smtClean="0"/>
            </a:br>
            <a:r>
              <a:rPr lang="en-US" b="1" dirty="0" smtClean="0"/>
              <a:t>       </a:t>
            </a:r>
            <a:r>
              <a:rPr lang="en-US" sz="2000" dirty="0" err="1" smtClean="0">
                <a:solidFill>
                  <a:schemeClr val="tx1"/>
                </a:solidFill>
              </a:rPr>
              <a:t>Aishwarya</a:t>
            </a:r>
            <a:r>
              <a:rPr lang="en-US" sz="2000" dirty="0" smtClean="0">
                <a:solidFill>
                  <a:schemeClr val="tx1"/>
                </a:solidFill>
              </a:rPr>
              <a:t> Lakshmi</a:t>
            </a:r>
            <a:br>
              <a:rPr lang="en-US" sz="2000" dirty="0" smtClean="0">
                <a:solidFill>
                  <a:schemeClr val="tx1"/>
                </a:solidFill>
              </a:rPr>
            </a:br>
            <a:r>
              <a:rPr lang="en-US" sz="2000" dirty="0" smtClean="0">
                <a:solidFill>
                  <a:schemeClr val="tx1"/>
                </a:solidFill>
              </a:rPr>
              <a:t>         </a:t>
            </a:r>
            <a:r>
              <a:rPr lang="en-US" sz="2000" dirty="0" err="1" smtClean="0">
                <a:solidFill>
                  <a:schemeClr val="tx1"/>
                </a:solidFill>
              </a:rPr>
              <a:t>Madhira</a:t>
            </a:r>
            <a:r>
              <a:rPr lang="en-US" sz="2000" dirty="0" smtClean="0">
                <a:solidFill>
                  <a:schemeClr val="tx1"/>
                </a:solidFill>
              </a:rPr>
              <a:t> Sai Deepthi</a:t>
            </a:r>
            <a:br>
              <a:rPr lang="en-US" sz="2000" dirty="0" smtClean="0">
                <a:solidFill>
                  <a:schemeClr val="tx1"/>
                </a:solidFill>
              </a:rPr>
            </a:br>
            <a:r>
              <a:rPr lang="en-US" sz="2000" dirty="0" smtClean="0">
                <a:solidFill>
                  <a:schemeClr val="tx1"/>
                </a:solidFill>
              </a:rPr>
              <a:t>         </a:t>
            </a:r>
            <a:r>
              <a:rPr lang="en-US" sz="2000" dirty="0" err="1" smtClean="0">
                <a:solidFill>
                  <a:schemeClr val="tx1"/>
                </a:solidFill>
              </a:rPr>
              <a:t>Manasa</a:t>
            </a:r>
            <a:r>
              <a:rPr lang="en-US" sz="2000" dirty="0" smtClean="0">
                <a:solidFill>
                  <a:schemeClr val="tx1"/>
                </a:solidFill>
              </a:rPr>
              <a:t> </a:t>
            </a:r>
            <a:r>
              <a:rPr lang="en-US" sz="2000" dirty="0" err="1" smtClean="0">
                <a:solidFill>
                  <a:schemeClr val="tx1"/>
                </a:solidFill>
              </a:rPr>
              <a:t>Gundaji</a:t>
            </a:r>
            <a:r>
              <a:rPr lang="en-US" sz="2000" dirty="0" smtClean="0">
                <a:solidFill>
                  <a:schemeClr val="tx1"/>
                </a:solidFill>
              </a:rPr>
              <a:t/>
            </a:r>
            <a:br>
              <a:rPr lang="en-US" sz="2000" dirty="0" smtClean="0">
                <a:solidFill>
                  <a:schemeClr val="tx1"/>
                </a:solidFill>
              </a:rPr>
            </a:br>
            <a:r>
              <a:rPr lang="en-US" sz="2000" dirty="0" smtClean="0">
                <a:solidFill>
                  <a:schemeClr val="tx1"/>
                </a:solidFill>
              </a:rPr>
              <a:t>         </a:t>
            </a:r>
            <a:r>
              <a:rPr lang="en-US" sz="2000" dirty="0" err="1" smtClean="0">
                <a:solidFill>
                  <a:schemeClr val="tx1"/>
                </a:solidFill>
              </a:rPr>
              <a:t>Varun</a:t>
            </a:r>
            <a:r>
              <a:rPr lang="en-US" sz="2000" dirty="0" smtClean="0">
                <a:solidFill>
                  <a:schemeClr val="tx1"/>
                </a:solidFill>
              </a:rPr>
              <a:t> </a:t>
            </a:r>
            <a:r>
              <a:rPr lang="en-US" sz="2000" dirty="0" err="1" smtClean="0">
                <a:solidFill>
                  <a:schemeClr val="tx1"/>
                </a:solidFill>
              </a:rPr>
              <a:t>Maddineni</a:t>
            </a:r>
            <a:r>
              <a:rPr lang="en-US" sz="2000" dirty="0" smtClean="0">
                <a:solidFill>
                  <a:schemeClr val="tx1"/>
                </a:solidFill>
              </a:rPr>
              <a:t/>
            </a:r>
            <a:br>
              <a:rPr lang="en-US" sz="2000" dirty="0" smtClean="0">
                <a:solidFill>
                  <a:schemeClr val="tx1"/>
                </a:solidFill>
              </a:rPr>
            </a:br>
            <a:r>
              <a:rPr lang="en-US" sz="2000" dirty="0" smtClean="0">
                <a:solidFill>
                  <a:schemeClr val="tx1"/>
                </a:solidFill>
              </a:rPr>
              <a:t>     	</a:t>
            </a:r>
            <a:br>
              <a:rPr lang="en-US" sz="2000" dirty="0" smtClean="0">
                <a:solidFill>
                  <a:schemeClr val="tx1"/>
                </a:solidFill>
              </a:rPr>
            </a:br>
            <a:endParaRPr lang="en-US" sz="2000" dirty="0">
              <a:solidFill>
                <a:schemeClr val="tx1"/>
              </a:solidFill>
            </a:endParaRPr>
          </a:p>
        </p:txBody>
      </p:sp>
    </p:spTree>
    <p:extLst>
      <p:ext uri="{BB962C8B-B14F-4D97-AF65-F5344CB8AC3E}">
        <p14:creationId xmlns:p14="http://schemas.microsoft.com/office/powerpoint/2010/main" val="427014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pic>
        <p:nvPicPr>
          <p:cNvPr id="4" name="Picture 3"/>
          <p:cNvPicPr>
            <a:picLocks noChangeAspect="1"/>
          </p:cNvPicPr>
          <p:nvPr/>
        </p:nvPicPr>
        <p:blipFill>
          <a:blip r:embed="rId2"/>
          <a:stretch>
            <a:fillRect/>
          </a:stretch>
        </p:blipFill>
        <p:spPr>
          <a:xfrm>
            <a:off x="533400" y="1447800"/>
            <a:ext cx="9431329" cy="4230991"/>
          </a:xfrm>
          <a:prstGeom prst="rect">
            <a:avLst/>
          </a:prstGeom>
        </p:spPr>
      </p:pic>
    </p:spTree>
    <p:extLst>
      <p:ext uri="{BB962C8B-B14F-4D97-AF65-F5344CB8AC3E}">
        <p14:creationId xmlns:p14="http://schemas.microsoft.com/office/powerpoint/2010/main" val="87038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30D1BC81-B0CA-49DC-9E5F-F55AA790482A}"/>
              </a:ext>
            </a:extLst>
          </p:cNvPr>
          <p:cNvSpPr>
            <a:spLocks noGrp="1"/>
          </p:cNvSpPr>
          <p:nvPr>
            <p:ph type="body" sz="quarter" idx="10"/>
          </p:nvPr>
        </p:nvSpPr>
        <p:spPr>
          <a:xfrm>
            <a:off x="407987" y="2010606"/>
            <a:ext cx="11348922" cy="4442581"/>
          </a:xfrm>
        </p:spPr>
        <p:txBody>
          <a:bodyPr/>
          <a:lstStyle/>
          <a:p>
            <a:endParaRPr lang="pt-PT" sz="2800" b="1" dirty="0" smtClean="0"/>
          </a:p>
          <a:p>
            <a:pPr marL="342900" indent="-342900">
              <a:buFont typeface="Wingdings" panose="05000000000000000000" pitchFamily="2" charset="2"/>
              <a:buChar char="§"/>
            </a:pPr>
            <a:r>
              <a:rPr lang="pt-PT" sz="2000" dirty="0" smtClean="0"/>
              <a:t>Admin should set the minimum cost of purchase.</a:t>
            </a:r>
          </a:p>
          <a:p>
            <a:pPr marL="342900" indent="-342900">
              <a:buFont typeface="Wingdings" panose="05000000000000000000" pitchFamily="2" charset="2"/>
              <a:buChar char="§"/>
            </a:pPr>
            <a:endParaRPr lang="pt-PT" sz="2000" dirty="0" smtClean="0"/>
          </a:p>
          <a:p>
            <a:pPr marL="342900" indent="-342900">
              <a:buFont typeface="Wingdings" panose="05000000000000000000" pitchFamily="2" charset="2"/>
              <a:buChar char="§"/>
            </a:pPr>
            <a:r>
              <a:rPr lang="pt-PT" sz="2000" dirty="0" smtClean="0"/>
              <a:t>Customer should be able to add or remove the items from their cart.</a:t>
            </a:r>
          </a:p>
          <a:p>
            <a:pPr marL="342900" indent="-342900">
              <a:buFont typeface="Wingdings" panose="05000000000000000000" pitchFamily="2" charset="2"/>
              <a:buChar char="§"/>
            </a:pPr>
            <a:endParaRPr lang="pt-PT" sz="2000" dirty="0" smtClean="0"/>
          </a:p>
          <a:p>
            <a:pPr marL="342900" indent="-342900">
              <a:buFont typeface="Wingdings" panose="05000000000000000000" pitchFamily="2" charset="2"/>
              <a:buChar char="§"/>
            </a:pPr>
            <a:r>
              <a:rPr lang="pt-PT" sz="2000" dirty="0" smtClean="0"/>
              <a:t>Updation of the total amount.</a:t>
            </a:r>
            <a:endParaRPr lang="pt-PT" sz="2000" dirty="0"/>
          </a:p>
        </p:txBody>
      </p:sp>
      <p:sp>
        <p:nvSpPr>
          <p:cNvPr id="8" name="Text Placeholder 7">
            <a:extLst>
              <a:ext uri="{FF2B5EF4-FFF2-40B4-BE49-F238E27FC236}">
                <a16:creationId xmlns:a16="http://schemas.microsoft.com/office/drawing/2014/main" xmlns="" id="{685DA84B-712F-4997-B040-EA16BEA93F9C}"/>
              </a:ext>
            </a:extLst>
          </p:cNvPr>
          <p:cNvSpPr>
            <a:spLocks noGrp="1"/>
          </p:cNvSpPr>
          <p:nvPr>
            <p:ph type="body" sz="quarter" idx="12"/>
          </p:nvPr>
        </p:nvSpPr>
        <p:spPr>
          <a:xfrm>
            <a:off x="374459" y="152400"/>
            <a:ext cx="5543551" cy="1518501"/>
          </a:xfrm>
        </p:spPr>
        <p:txBody>
          <a:bodyPr/>
          <a:lstStyle/>
          <a:p>
            <a:endParaRPr lang="en-US" sz="2400" b="1" dirty="0" smtClean="0">
              <a:solidFill>
                <a:srgbClr val="FF0000"/>
              </a:solidFill>
            </a:endParaRPr>
          </a:p>
          <a:p>
            <a:r>
              <a:rPr lang="pt-PT" sz="3200" b="1" dirty="0" smtClean="0"/>
              <a:t>Managing Cart:</a:t>
            </a:r>
            <a:endParaRPr lang="pt-PT" sz="3200" b="1" dirty="0"/>
          </a:p>
        </p:txBody>
      </p:sp>
      <p:sp>
        <p:nvSpPr>
          <p:cNvPr id="2" name="Rectangle 1"/>
          <p:cNvSpPr/>
          <p:nvPr/>
        </p:nvSpPr>
        <p:spPr>
          <a:xfrm>
            <a:off x="126810" y="1200984"/>
            <a:ext cx="11582400" cy="452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16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xmlns="" id="{4D0680E3-AA32-4CF6-8F32-34091BD0DD6D}"/>
              </a:ext>
            </a:extLst>
          </p:cNvPr>
          <p:cNvSpPr>
            <a:spLocks noGrp="1"/>
          </p:cNvSpPr>
          <p:nvPr>
            <p:ph type="body" sz="quarter" idx="11"/>
          </p:nvPr>
        </p:nvSpPr>
        <p:spPr>
          <a:xfrm>
            <a:off x="198893" y="152400"/>
            <a:ext cx="11734800" cy="6096000"/>
          </a:xfrm>
        </p:spPr>
        <p:txBody>
          <a:bodyPr/>
          <a:lstStyle/>
          <a:p>
            <a:pPr marL="342900" indent="-342900">
              <a:buFont typeface="Wingdings" panose="05000000000000000000" pitchFamily="2" charset="2"/>
              <a:buChar char="q"/>
            </a:pPr>
            <a:endParaRPr lang="en-US" sz="1800" dirty="0" smtClean="0"/>
          </a:p>
          <a:p>
            <a:r>
              <a:rPr lang="en-US" sz="3200" b="1" dirty="0" smtClean="0">
                <a:solidFill>
                  <a:srgbClr val="12ABDB"/>
                </a:solidFill>
                <a:latin typeface="Times New Roman" panose="02020603050405020304" pitchFamily="18" charset="0"/>
                <a:cs typeface="Times New Roman" panose="02020603050405020304" pitchFamily="18" charset="0"/>
              </a:rPr>
              <a:t>Generate Coupons</a:t>
            </a:r>
            <a:r>
              <a:rPr lang="en-US" sz="2800" b="1" dirty="0" smtClean="0">
                <a:solidFill>
                  <a:srgbClr val="12ABDB"/>
                </a:solidFill>
                <a:latin typeface="Times New Roman" panose="02020603050405020304" pitchFamily="18" charset="0"/>
                <a:cs typeface="Times New Roman" panose="02020603050405020304" pitchFamily="18" charset="0"/>
              </a:rPr>
              <a:t>:</a:t>
            </a:r>
            <a:endParaRPr lang="en-US" sz="2800" b="1" dirty="0">
              <a:solidFill>
                <a:srgbClr val="12ABDB"/>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endParaRPr lang="en-US" sz="1800" dirty="0" smtClean="0"/>
          </a:p>
          <a:p>
            <a:endParaRPr lang="en-US" sz="1800" dirty="0" smtClean="0"/>
          </a:p>
          <a:p>
            <a:endParaRPr lang="en-US" sz="1800" dirty="0"/>
          </a:p>
          <a:p>
            <a:pPr marL="342900" indent="-342900">
              <a:buFont typeface="Wingdings" panose="05000000000000000000" pitchFamily="2" charset="2"/>
              <a:buChar char="§"/>
            </a:pPr>
            <a:r>
              <a:rPr lang="en-US" sz="2000" dirty="0" smtClean="0"/>
              <a:t>Generate coupons with unique id.</a:t>
            </a:r>
          </a:p>
          <a:p>
            <a:endParaRPr lang="en-US" sz="2000" dirty="0" smtClean="0"/>
          </a:p>
          <a:p>
            <a:pPr marL="342900" indent="-342900">
              <a:buFont typeface="Wingdings" panose="05000000000000000000" pitchFamily="2" charset="2"/>
              <a:buChar char="§"/>
            </a:pPr>
            <a:r>
              <a:rPr lang="en-US" sz="2000" dirty="0" smtClean="0"/>
              <a:t>Setting the expiry date for a particular coupon.</a:t>
            </a:r>
          </a:p>
          <a:p>
            <a:endParaRPr lang="en-US" sz="2000" dirty="0" smtClean="0"/>
          </a:p>
          <a:p>
            <a:pPr marL="342900" indent="-342900">
              <a:buFont typeface="Wingdings" panose="05000000000000000000" pitchFamily="2" charset="2"/>
              <a:buChar char="§"/>
            </a:pPr>
            <a:r>
              <a:rPr lang="en-US" sz="2000" dirty="0" smtClean="0"/>
              <a:t>Assigning amount for a coupon.</a:t>
            </a:r>
          </a:p>
          <a:p>
            <a:endParaRPr lang="en-US" sz="2000" dirty="0" smtClean="0"/>
          </a:p>
          <a:p>
            <a:pPr marL="342900" indent="-342900">
              <a:buFont typeface="Wingdings" panose="05000000000000000000" pitchFamily="2" charset="2"/>
              <a:buChar char="§"/>
            </a:pPr>
            <a:r>
              <a:rPr lang="en-US" sz="2000" dirty="0" smtClean="0"/>
              <a:t>Description of every coupon.</a:t>
            </a:r>
            <a:endParaRPr lang="en-US" sz="2000" dirty="0"/>
          </a:p>
        </p:txBody>
      </p:sp>
      <p:sp>
        <p:nvSpPr>
          <p:cNvPr id="2" name="Rectangle 1"/>
          <p:cNvSpPr/>
          <p:nvPr/>
        </p:nvSpPr>
        <p:spPr>
          <a:xfrm>
            <a:off x="198893" y="1295400"/>
            <a:ext cx="115824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232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3200" dirty="0" smtClean="0">
                <a:solidFill>
                  <a:srgbClr val="12ABDB"/>
                </a:solidFill>
              </a:rPr>
              <a:t>Chat :</a:t>
            </a:r>
            <a:endParaRPr lang="en-US" sz="3200" dirty="0">
              <a:solidFill>
                <a:srgbClr val="12ABDB"/>
              </a:solidFill>
            </a:endParaRPr>
          </a:p>
        </p:txBody>
      </p:sp>
      <p:sp>
        <p:nvSpPr>
          <p:cNvPr id="7" name="Text Placeholder 4">
            <a:extLst>
              <a:ext uri="{FF2B5EF4-FFF2-40B4-BE49-F238E27FC236}">
                <a16:creationId xmlns:a16="http://schemas.microsoft.com/office/drawing/2014/main" xmlns="" id="{30D1BC81-B0CA-49DC-9E5F-F55AA790482A}"/>
              </a:ext>
            </a:extLst>
          </p:cNvPr>
          <p:cNvSpPr>
            <a:spLocks noGrp="1"/>
          </p:cNvSpPr>
          <p:nvPr>
            <p:ph type="body" sz="quarter" idx="10"/>
          </p:nvPr>
        </p:nvSpPr>
        <p:spPr>
          <a:xfrm>
            <a:off x="407988" y="1524000"/>
            <a:ext cx="11348922" cy="4442581"/>
          </a:xfrm>
        </p:spPr>
        <p:txBody>
          <a:bodyPr/>
          <a:lstStyle/>
          <a:p>
            <a:endParaRPr lang="pt-PT" sz="2800" b="1" dirty="0" smtClean="0"/>
          </a:p>
          <a:p>
            <a:r>
              <a:rPr lang="pt-PT" sz="2000" dirty="0"/>
              <a:t> </a:t>
            </a:r>
            <a:r>
              <a:rPr lang="pt-PT" sz="2000" dirty="0" smtClean="0"/>
              <a:t>   3 types of chat boxes will be available, each on customer’s side, merchant’s side and admin’s side.</a:t>
            </a:r>
          </a:p>
          <a:p>
            <a:endParaRPr lang="pt-PT" sz="2000" dirty="0" smtClean="0"/>
          </a:p>
          <a:p>
            <a:pPr marL="342900" indent="-342900">
              <a:buFont typeface="Wingdings" panose="05000000000000000000" pitchFamily="2" charset="2"/>
              <a:buChar char="§"/>
            </a:pPr>
            <a:r>
              <a:rPr lang="pt-PT" sz="2000" dirty="0" smtClean="0"/>
              <a:t>A customer can interact with a customer representative.</a:t>
            </a:r>
          </a:p>
          <a:p>
            <a:pPr marL="342900" indent="-342900">
              <a:buFont typeface="Wingdings" panose="05000000000000000000" pitchFamily="2" charset="2"/>
              <a:buChar char="§"/>
            </a:pPr>
            <a:r>
              <a:rPr lang="pt-PT" sz="2000" dirty="0" smtClean="0"/>
              <a:t>Merchant can interact with the customer representative. </a:t>
            </a:r>
          </a:p>
          <a:p>
            <a:pPr marL="342900" indent="-342900">
              <a:buFont typeface="Wingdings" panose="05000000000000000000" pitchFamily="2" charset="2"/>
              <a:buChar char="§"/>
            </a:pPr>
            <a:r>
              <a:rPr lang="pt-PT" sz="2000" dirty="0" smtClean="0"/>
              <a:t>Admin can interact with both merchants as well as customers depending upon their availability. [The availability is decided with the ‘status’ field]</a:t>
            </a:r>
            <a:endParaRPr lang="pt-PT" sz="2000" dirty="0" smtClean="0"/>
          </a:p>
          <a:p>
            <a:endParaRPr lang="pt-PT" sz="2000" dirty="0" smtClean="0"/>
          </a:p>
        </p:txBody>
      </p:sp>
      <p:sp>
        <p:nvSpPr>
          <p:cNvPr id="8" name="Rectangle 7"/>
          <p:cNvSpPr/>
          <p:nvPr/>
        </p:nvSpPr>
        <p:spPr>
          <a:xfrm>
            <a:off x="126810" y="1200984"/>
            <a:ext cx="11582400" cy="452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3840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2800" dirty="0">
                <a:solidFill>
                  <a:srgbClr val="12ABDB"/>
                </a:solidFill>
              </a:rPr>
              <a:t>Chat :</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863844"/>
            <a:ext cx="11622984" cy="5246882"/>
          </a:xfrm>
          <a:prstGeom prst="rect">
            <a:avLst/>
          </a:prstGeom>
        </p:spPr>
      </p:pic>
      <p:sp>
        <p:nvSpPr>
          <p:cNvPr id="8" name="Rectangle 7"/>
          <p:cNvSpPr/>
          <p:nvPr/>
        </p:nvSpPr>
        <p:spPr>
          <a:xfrm>
            <a:off x="152400" y="861503"/>
            <a:ext cx="11582400" cy="452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2923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7987" y="2010606"/>
            <a:ext cx="11348922" cy="4442581"/>
          </a:xfrm>
        </p:spPr>
        <p:txBody>
          <a:bodyPr/>
          <a:lstStyle/>
          <a:p>
            <a:endParaRPr lang="en-US" dirty="0" smtClean="0"/>
          </a:p>
          <a:p>
            <a:pPr marL="342900" indent="-342900">
              <a:buFont typeface="Wingdings" panose="05000000000000000000" pitchFamily="2" charset="2"/>
              <a:buChar char="§"/>
            </a:pPr>
            <a:r>
              <a:rPr lang="en-US" sz="2000" dirty="0" smtClean="0"/>
              <a:t>Generating the analysis statement at the end of day.</a:t>
            </a:r>
          </a:p>
          <a:p>
            <a:endParaRPr lang="en-US" sz="2000" dirty="0"/>
          </a:p>
          <a:p>
            <a:pPr marL="342900" indent="-342900">
              <a:buFont typeface="Wingdings" panose="05000000000000000000" pitchFamily="2" charset="2"/>
              <a:buChar char="§"/>
            </a:pPr>
            <a:r>
              <a:rPr lang="en-US" sz="2000" dirty="0" smtClean="0"/>
              <a:t>Dispatch Report of particular product </a:t>
            </a:r>
            <a:r>
              <a:rPr lang="en-US" sz="2000" dirty="0" smtClean="0"/>
              <a:t>.</a:t>
            </a:r>
          </a:p>
          <a:p>
            <a:pPr marL="342900" indent="-342900">
              <a:buFont typeface="Wingdings" panose="05000000000000000000" pitchFamily="2" charset="2"/>
              <a:buChar char="§"/>
            </a:pPr>
            <a:endParaRPr lang="en-US" sz="2000" dirty="0"/>
          </a:p>
          <a:p>
            <a:pPr marL="342900" indent="-342900">
              <a:buFont typeface="Wingdings" panose="05000000000000000000" pitchFamily="2" charset="2"/>
              <a:buChar char="§"/>
            </a:pPr>
            <a:r>
              <a:rPr lang="en-US" sz="2000" dirty="0" smtClean="0"/>
              <a:t>This will be done based on different categories of products, and also for individual products for a particular merchant.</a:t>
            </a:r>
            <a:endParaRPr lang="en-US" sz="2000" dirty="0" smtClean="0"/>
          </a:p>
          <a:p>
            <a:pPr marL="342900" indent="-342900">
              <a:buFont typeface="Wingdings" panose="05000000000000000000" pitchFamily="2" charset="2"/>
              <a:buChar char="§"/>
            </a:pPr>
            <a:endParaRPr lang="en-US" sz="2000" dirty="0"/>
          </a:p>
          <a:p>
            <a:endParaRPr lang="en-US" sz="2000" dirty="0" smtClean="0"/>
          </a:p>
          <a:p>
            <a:endParaRPr lang="en-US" sz="2000" dirty="0"/>
          </a:p>
          <a:p>
            <a:r>
              <a:rPr lang="en-US" sz="2000" dirty="0" smtClean="0"/>
              <a:t> </a:t>
            </a:r>
            <a:endParaRPr lang="en-US" sz="2000" dirty="0"/>
          </a:p>
        </p:txBody>
      </p:sp>
      <p:sp>
        <p:nvSpPr>
          <p:cNvPr id="6" name="Title 5"/>
          <p:cNvSpPr>
            <a:spLocks noGrp="1"/>
          </p:cNvSpPr>
          <p:nvPr>
            <p:ph type="title"/>
          </p:nvPr>
        </p:nvSpPr>
        <p:spPr/>
        <p:txBody>
          <a:bodyPr/>
          <a:lstStyle/>
          <a:p>
            <a:r>
              <a:rPr lang="en-US" sz="3200" dirty="0" smtClean="0">
                <a:solidFill>
                  <a:srgbClr val="12ABDB"/>
                </a:solidFill>
              </a:rPr>
              <a:t>Business Analysis :</a:t>
            </a:r>
            <a:endParaRPr lang="en-US" sz="3200" dirty="0">
              <a:solidFill>
                <a:srgbClr val="12ABDB"/>
              </a:solidFill>
            </a:endParaRPr>
          </a:p>
        </p:txBody>
      </p:sp>
      <p:sp>
        <p:nvSpPr>
          <p:cNvPr id="5" name="Rectangle 4"/>
          <p:cNvSpPr/>
          <p:nvPr/>
        </p:nvSpPr>
        <p:spPr>
          <a:xfrm>
            <a:off x="126810" y="1200984"/>
            <a:ext cx="11582400" cy="452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7810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7987" y="2010606"/>
            <a:ext cx="10944597" cy="4442581"/>
          </a:xfrm>
        </p:spPr>
        <p:txBody>
          <a:bodyPr/>
          <a:lstStyle/>
          <a:p>
            <a:endParaRPr lang="en-US" dirty="0" smtClean="0"/>
          </a:p>
          <a:p>
            <a:endParaRPr lang="en-US" dirty="0"/>
          </a:p>
          <a:p>
            <a:pPr marL="342900" indent="-342900">
              <a:buFont typeface="Wingdings" panose="05000000000000000000" pitchFamily="2" charset="2"/>
              <a:buChar char="§"/>
            </a:pPr>
            <a:r>
              <a:rPr lang="en-US" sz="2000" dirty="0" smtClean="0"/>
              <a:t>Displaying the products by sorting it in ascending or descending order of price.</a:t>
            </a:r>
          </a:p>
          <a:p>
            <a:pPr marL="342900" indent="-342900">
              <a:buFont typeface="Wingdings" panose="05000000000000000000" pitchFamily="2" charset="2"/>
              <a:buChar char="§"/>
            </a:pPr>
            <a:endParaRPr lang="en-US" sz="2000" dirty="0"/>
          </a:p>
          <a:p>
            <a:pPr marL="342900" indent="-342900">
              <a:buFont typeface="Wingdings" panose="05000000000000000000" pitchFamily="2" charset="2"/>
              <a:buChar char="§"/>
            </a:pPr>
            <a:r>
              <a:rPr lang="en-US" sz="2000" dirty="0" smtClean="0"/>
              <a:t>Displaying the products in a given price range.</a:t>
            </a:r>
          </a:p>
          <a:p>
            <a:pPr marL="342900" indent="-342900">
              <a:buFont typeface="Wingdings" panose="05000000000000000000" pitchFamily="2" charset="2"/>
              <a:buChar char="§"/>
            </a:pPr>
            <a:endParaRPr lang="en-US" sz="2000" dirty="0"/>
          </a:p>
          <a:p>
            <a:pPr marL="342900" indent="-342900">
              <a:buFont typeface="Wingdings" panose="05000000000000000000" pitchFamily="2" charset="2"/>
              <a:buChar char="§"/>
            </a:pPr>
            <a:r>
              <a:rPr lang="en-US" sz="2000" dirty="0" smtClean="0"/>
              <a:t>Able to view most viewed and best seller products.</a:t>
            </a:r>
          </a:p>
          <a:p>
            <a:pPr marL="342900" indent="-342900">
              <a:buFont typeface="Wingdings" panose="05000000000000000000" pitchFamily="2" charset="2"/>
              <a:buChar char="§"/>
            </a:pPr>
            <a:endParaRPr lang="en-US" sz="2000" dirty="0"/>
          </a:p>
          <a:p>
            <a:endParaRPr lang="en-US" sz="2000" dirty="0"/>
          </a:p>
        </p:txBody>
      </p:sp>
      <p:sp>
        <p:nvSpPr>
          <p:cNvPr id="6" name="Title 5"/>
          <p:cNvSpPr>
            <a:spLocks noGrp="1"/>
          </p:cNvSpPr>
          <p:nvPr>
            <p:ph type="title"/>
          </p:nvPr>
        </p:nvSpPr>
        <p:spPr/>
        <p:txBody>
          <a:bodyPr/>
          <a:lstStyle/>
          <a:p>
            <a:r>
              <a:rPr lang="en-US" sz="3200" dirty="0" smtClean="0">
                <a:solidFill>
                  <a:srgbClr val="12ABDB"/>
                </a:solidFill>
              </a:rPr>
              <a:t>Sorting Products :</a:t>
            </a:r>
            <a:endParaRPr lang="en-US" sz="3200" dirty="0">
              <a:solidFill>
                <a:srgbClr val="12ABDB"/>
              </a:solidFill>
            </a:endParaRPr>
          </a:p>
        </p:txBody>
      </p:sp>
      <p:sp>
        <p:nvSpPr>
          <p:cNvPr id="5" name="Rectangle 4"/>
          <p:cNvSpPr/>
          <p:nvPr/>
        </p:nvSpPr>
        <p:spPr>
          <a:xfrm>
            <a:off x="126810" y="1200984"/>
            <a:ext cx="11582400" cy="452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9012230"/>
      </p:ext>
    </p:extLst>
  </p:cSld>
  <p:clrMapOvr>
    <a:masterClrMapping/>
  </p:clrMapOvr>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Capgemini_Template</Template>
  <TotalTime>551</TotalTime>
  <Words>492</Words>
  <Application>Microsoft Office PowerPoint</Application>
  <PresentationFormat>Widescreen</PresentationFormat>
  <Paragraphs>129</Paragraphs>
  <Slides>14</Slides>
  <Notes>4</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14</vt:i4>
      </vt:variant>
    </vt:vector>
  </HeadingPairs>
  <TitlesOfParts>
    <vt:vector size="25" baseType="lpstr">
      <vt:lpstr>Arial</vt:lpstr>
      <vt:lpstr>Calibri</vt:lpstr>
      <vt:lpstr>Georgia</vt:lpstr>
      <vt:lpstr>Mangal</vt:lpstr>
      <vt:lpstr>Times New Roman</vt:lpstr>
      <vt:lpstr>Verdana</vt:lpstr>
      <vt:lpstr>Wingdings</vt:lpstr>
      <vt:lpstr>Capgemini 2017_Cover slides</vt:lpstr>
      <vt:lpstr>Section slides</vt:lpstr>
      <vt:lpstr>Content Layouts</vt:lpstr>
      <vt:lpstr>Content and Image Layouts</vt:lpstr>
      <vt:lpstr>PowerPoint Presentation</vt:lpstr>
      <vt:lpstr>PowerPoint Presentation</vt:lpstr>
      <vt:lpstr>PowerPoint Presentation</vt:lpstr>
      <vt:lpstr>PowerPoint Presentation</vt:lpstr>
      <vt:lpstr>PowerPoint Presentation</vt:lpstr>
      <vt:lpstr>Chat :</vt:lpstr>
      <vt:lpstr>Chat :</vt:lpstr>
      <vt:lpstr>Business Analysis :</vt:lpstr>
      <vt:lpstr>Sorting Products :</vt:lpstr>
      <vt:lpstr>Tables Used</vt:lpstr>
      <vt:lpstr>PowerPoint Presentation</vt:lpstr>
      <vt:lpstr>PowerPoint Presentation</vt:lpstr>
      <vt:lpstr>PowerPoint Presentation</vt:lpstr>
      <vt:lpstr>PowerPoint Presentation</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Phani, Supriti</dc:creator>
  <cp:lastModifiedBy>Baladhandapani, Aishwarya</cp:lastModifiedBy>
  <cp:revision>67</cp:revision>
  <dcterms:created xsi:type="dcterms:W3CDTF">2017-10-18T10:34:16Z</dcterms:created>
  <dcterms:modified xsi:type="dcterms:W3CDTF">2018-08-10T09:51:20Z</dcterms:modified>
</cp:coreProperties>
</file>